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3" autoAdjust="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0FF2F-0EEA-411D-B94D-FD5F80914864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230AB-8DF9-4E86-BE47-8E74BF80D9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79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30AB-8DF9-4E86-BE47-8E74BF80D932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459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48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715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997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02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004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216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823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72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988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92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468A-810E-4636-BB58-090EB05D174D}" type="datetimeFigureOut">
              <a:rPr lang="de-CH" smtClean="0"/>
              <a:t>20.04.2018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C962-0764-45F6-A689-30D0510C86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232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94A02AF-73CE-4A8A-810C-CC553CD3DF61}"/>
              </a:ext>
            </a:extLst>
          </p:cNvPr>
          <p:cNvSpPr/>
          <p:nvPr/>
        </p:nvSpPr>
        <p:spPr>
          <a:xfrm>
            <a:off x="539552" y="2967335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b="1" dirty="0"/>
          </a:p>
          <a:p>
            <a:endParaRPr lang="de-CH" sz="2400" b="1" dirty="0"/>
          </a:p>
          <a:p>
            <a:pPr marL="285750" indent="-285750">
              <a:buFontTx/>
              <a:buChar char="-"/>
            </a:pPr>
            <a:endParaRPr lang="de-CH" dirty="0"/>
          </a:p>
          <a:p>
            <a:pPr marL="285750" indent="-285750">
              <a:buFontTx/>
              <a:buChar char="-"/>
            </a:pPr>
            <a:endParaRPr lang="de-CH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A8A2203-AF3D-43F1-AC62-0AB91DE1BF3D}"/>
              </a:ext>
            </a:extLst>
          </p:cNvPr>
          <p:cNvSpPr/>
          <p:nvPr/>
        </p:nvSpPr>
        <p:spPr>
          <a:xfrm>
            <a:off x="719064" y="428149"/>
            <a:ext cx="824542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800" b="1" dirty="0"/>
              <a:t>Atelier 5: Beilage als Separatdruck.</a:t>
            </a:r>
          </a:p>
          <a:p>
            <a:endParaRPr lang="de-CH" b="1" dirty="0"/>
          </a:p>
          <a:p>
            <a:r>
              <a:rPr lang="de-CH" sz="2800" b="1" dirty="0"/>
              <a:t>Medientransformation: Zentrale Elemente, Trends, Steuerung, Massnahmen: Auf einer Seite. Diskussion.</a:t>
            </a:r>
            <a:br>
              <a:rPr lang="de-CH" b="1" dirty="0"/>
            </a:br>
            <a:endParaRPr lang="de-CH" b="1" dirty="0"/>
          </a:p>
          <a:p>
            <a:endParaRPr lang="de-CH" b="1" dirty="0"/>
          </a:p>
          <a:p>
            <a:endParaRPr lang="de-CH" b="1" dirty="0"/>
          </a:p>
          <a:p>
            <a:r>
              <a:rPr lang="de-CH" b="1" dirty="0"/>
              <a:t> </a:t>
            </a:r>
            <a:r>
              <a:rPr lang="de-CH" sz="2400" b="1" dirty="0"/>
              <a:t>Medientransformation: Drei wichtige Kategorien </a:t>
            </a:r>
          </a:p>
          <a:p>
            <a:pPr marL="285750" indent="-285750">
              <a:buFontTx/>
              <a:buChar char="-"/>
            </a:pPr>
            <a:r>
              <a:rPr lang="de-CH" b="1" dirty="0"/>
              <a:t>Zentrale Elemente (Technik etc.): Was sind zentrale treibende Kräfte international, national bzw. wichtige Akteure.</a:t>
            </a:r>
          </a:p>
          <a:p>
            <a:pPr marL="285750" indent="-285750">
              <a:buFontTx/>
              <a:buChar char="-"/>
            </a:pPr>
            <a:r>
              <a:rPr lang="de-CH" b="1" dirty="0">
                <a:solidFill>
                  <a:srgbClr val="FF0000"/>
                </a:solidFill>
              </a:rPr>
              <a:t>Trends (rot): Was ist für die zentralen Elemente des Mediensystems für die nächsten 15 bis 20 Jahre als Trend zu erwarten?</a:t>
            </a:r>
          </a:p>
          <a:p>
            <a:pPr marL="285750" indent="-285750">
              <a:buFontTx/>
              <a:buChar char="-"/>
            </a:pPr>
            <a:r>
              <a:rPr lang="de-CH" b="1" i="1" dirty="0"/>
              <a:t>Steuerung, Massnahmen (fett, kursiv): Welche Handlungsspielräume bestehen für die zentralen Elemente? Welche Massnahmen können, sollen ergriffen werden?</a:t>
            </a:r>
          </a:p>
          <a:p>
            <a:endParaRPr lang="de-CH" b="1" i="1" dirty="0"/>
          </a:p>
          <a:p>
            <a:r>
              <a:rPr lang="de-CH" b="1" i="1" dirty="0" err="1"/>
              <a:t>Lesebeiespiel</a:t>
            </a:r>
            <a:r>
              <a:rPr lang="de-CH" b="1" i="1" dirty="0"/>
              <a:t>: «Technik» bestimmt weiterhin in einem hohen Ausmass den Medienbereich. Rot geschrieben wird auf einige wichtige Trends, Entwicklungen international und national hingewiesen. Schwarz geschrieben folgt eine mögliche Steuerung der Entwicklung – primär durch die öffentliche Hand – oder </a:t>
            </a:r>
            <a:r>
              <a:rPr lang="de-CH" b="1" i="1" dirty="0" err="1"/>
              <a:t>entsprechneden</a:t>
            </a:r>
            <a:r>
              <a:rPr lang="de-CH" b="1" i="1" dirty="0"/>
              <a:t> Massnahmen. </a:t>
            </a:r>
          </a:p>
          <a:p>
            <a:endParaRPr lang="de-CH" b="1" i="1" dirty="0"/>
          </a:p>
          <a:p>
            <a:endParaRPr lang="de-CH" b="1" i="1" dirty="0"/>
          </a:p>
          <a:p>
            <a:endParaRPr lang="de-CH" b="1" i="1" dirty="0"/>
          </a:p>
          <a:p>
            <a:endParaRPr lang="de-CH" b="1" i="1" dirty="0"/>
          </a:p>
          <a:p>
            <a:endParaRPr lang="de-CH" b="1" i="1" dirty="0"/>
          </a:p>
          <a:p>
            <a:r>
              <a:rPr lang="de-CH" b="1" i="1" dirty="0"/>
              <a:t>RM/Eigene Darstellung. </a:t>
            </a:r>
          </a:p>
          <a:p>
            <a:pPr marL="285750" indent="-285750">
              <a:buFontTx/>
              <a:buChar char="-"/>
            </a:pPr>
            <a:endParaRPr lang="de-CH" dirty="0"/>
          </a:p>
          <a:p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03180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217415" y="565516"/>
            <a:ext cx="34347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Marktregulierung Medien Internet</a:t>
            </a:r>
          </a:p>
          <a:p>
            <a:r>
              <a:rPr lang="de-CH" sz="1000" dirty="0">
                <a:solidFill>
                  <a:srgbClr val="FF0000"/>
                </a:solidFill>
              </a:rPr>
              <a:t>Wettbewerbsbehörde: Wirkungslos </a:t>
            </a:r>
          </a:p>
          <a:p>
            <a:r>
              <a:rPr lang="de-CH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Beschwerdestelle </a:t>
            </a:r>
            <a:r>
              <a:rPr lang="de-CH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Alle Medien</a:t>
            </a:r>
          </a:p>
          <a:p>
            <a:r>
              <a:rPr lang="de-CH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Presserat  Alle Medien</a:t>
            </a:r>
          </a:p>
          <a:p>
            <a:r>
              <a:rPr lang="de-CH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Leitlinien EMEK: Umsetzung, Weiterentwicklung</a:t>
            </a:r>
            <a:endParaRPr lang="de-CH" sz="1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7837" y="556329"/>
            <a:ext cx="223828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Technik</a:t>
            </a:r>
          </a:p>
          <a:p>
            <a:r>
              <a:rPr lang="de-CH" sz="1000" dirty="0">
                <a:solidFill>
                  <a:srgbClr val="FF0000"/>
                </a:solidFill>
              </a:rPr>
              <a:t>Netz 5G: Kapazitäten x100</a:t>
            </a:r>
          </a:p>
          <a:p>
            <a:r>
              <a:rPr lang="de-CH" sz="1000" dirty="0">
                <a:solidFill>
                  <a:srgbClr val="FF0000"/>
                </a:solidFill>
              </a:rPr>
              <a:t>Technische Produktions-, Verteilungskosten gegen Null</a:t>
            </a:r>
          </a:p>
          <a:p>
            <a:r>
              <a:rPr lang="de-CH" sz="1000" dirty="0">
                <a:solidFill>
                  <a:srgbClr val="FF0000"/>
                </a:solidFill>
              </a:rPr>
              <a:t>Sehr vielfältige Software</a:t>
            </a:r>
          </a:p>
          <a:p>
            <a:r>
              <a:rPr lang="de-CH" sz="1000" dirty="0">
                <a:solidFill>
                  <a:srgbClr val="FF0000"/>
                </a:solidFill>
              </a:rPr>
              <a:t>Empfangsgeräte multifunktional</a:t>
            </a:r>
          </a:p>
          <a:p>
            <a:r>
              <a:rPr lang="de-CH" sz="1000" b="1" i="1" dirty="0"/>
              <a:t>Forschung/Entwicklung</a:t>
            </a:r>
          </a:p>
          <a:p>
            <a:r>
              <a:rPr lang="de-CH" sz="1000" b="1" i="1" dirty="0"/>
              <a:t>Netzneutralität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1382" y="3498785"/>
            <a:ext cx="228132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Basic-Infos</a:t>
            </a:r>
          </a:p>
          <a:p>
            <a:r>
              <a:rPr lang="de-CH" sz="1200" dirty="0">
                <a:solidFill>
                  <a:srgbClr val="FF0000"/>
                </a:solidFill>
              </a:rPr>
              <a:t>I</a:t>
            </a:r>
            <a:r>
              <a:rPr lang="de-CH" sz="1050" dirty="0">
                <a:solidFill>
                  <a:srgbClr val="FF0000"/>
                </a:solidFill>
              </a:rPr>
              <a:t>nternationale,</a:t>
            </a:r>
          </a:p>
          <a:p>
            <a:r>
              <a:rPr lang="de-CH" sz="1050" dirty="0">
                <a:solidFill>
                  <a:srgbClr val="FF0000"/>
                </a:solidFill>
              </a:rPr>
              <a:t>Nationale Plattformen</a:t>
            </a:r>
          </a:p>
          <a:p>
            <a:r>
              <a:rPr lang="de-CH" sz="1050" dirty="0">
                <a:solidFill>
                  <a:srgbClr val="FF0000"/>
                </a:solidFill>
              </a:rPr>
              <a:t>Hochschule, NGO, Medien</a:t>
            </a:r>
          </a:p>
          <a:p>
            <a:r>
              <a:rPr lang="de-CH" sz="1050" b="1" i="1" dirty="0"/>
              <a:t>Hohe Transparenz: Impressum, Finanzierung, Algorithmen etc</a:t>
            </a:r>
            <a:r>
              <a:rPr lang="de-CH" sz="1200" b="1" i="1" dirty="0"/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4636" y="5159077"/>
            <a:ext cx="2281322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Privat CH Print</a:t>
            </a:r>
          </a:p>
          <a:p>
            <a:r>
              <a:rPr lang="de-CH" sz="1000" dirty="0">
                <a:solidFill>
                  <a:srgbClr val="FF0000"/>
                </a:solidFill>
              </a:rPr>
              <a:t>Abwanderung on-line. Liebhaber-Zeitungen: Magazine Kunst, Special Interest</a:t>
            </a:r>
          </a:p>
          <a:p>
            <a:r>
              <a:rPr lang="de-CH" sz="1000" b="1" i="1" dirty="0"/>
              <a:t>Subventionen: Postförderung? </a:t>
            </a:r>
            <a:r>
              <a:rPr lang="de-CH" sz="1000" b="1" i="1" dirty="0" err="1"/>
              <a:t>MWSt</a:t>
            </a:r>
            <a:r>
              <a:rPr lang="de-CH" sz="1000" b="1" i="1" dirty="0"/>
              <a:t>-Reduktion weg?</a:t>
            </a:r>
          </a:p>
          <a:p>
            <a:r>
              <a:rPr lang="de-CH" sz="1000" b="1" i="1" dirty="0"/>
              <a:t>Gezielte Subventionen? Inhalt? Gewinn?, «Stiftungen»?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CH" sz="1200" dirty="0"/>
          </a:p>
        </p:txBody>
      </p:sp>
      <p:sp>
        <p:nvSpPr>
          <p:cNvPr id="9" name="Freihandform 8"/>
          <p:cNvSpPr/>
          <p:nvPr/>
        </p:nvSpPr>
        <p:spPr>
          <a:xfrm>
            <a:off x="74636" y="1196752"/>
            <a:ext cx="9108489" cy="3925664"/>
          </a:xfrm>
          <a:custGeom>
            <a:avLst/>
            <a:gdLst>
              <a:gd name="connsiteX0" fmla="*/ 0 w 8939813"/>
              <a:gd name="connsiteY0" fmla="*/ 3781888 h 3781888"/>
              <a:gd name="connsiteX1" fmla="*/ 5273336 w 8939813"/>
              <a:gd name="connsiteY1" fmla="*/ 2902998 h 3781888"/>
              <a:gd name="connsiteX2" fmla="*/ 8939813 w 8939813"/>
              <a:gd name="connsiteY2" fmla="*/ 0 h 378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9813" h="3781888">
                <a:moveTo>
                  <a:pt x="0" y="3781888"/>
                </a:moveTo>
                <a:cubicBezTo>
                  <a:pt x="1891683" y="3657600"/>
                  <a:pt x="3783367" y="3533313"/>
                  <a:pt x="5273336" y="2902998"/>
                </a:cubicBezTo>
                <a:cubicBezTo>
                  <a:pt x="6763305" y="2272683"/>
                  <a:pt x="7851559" y="1136341"/>
                  <a:pt x="8939813" y="0"/>
                </a:cubicBezTo>
              </a:path>
            </a:pathLst>
          </a:custGeom>
          <a:ln>
            <a:solidFill>
              <a:schemeClr val="dk1">
                <a:alpha val="49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feld 16"/>
          <p:cNvSpPr txBox="1"/>
          <p:nvPr/>
        </p:nvSpPr>
        <p:spPr>
          <a:xfrm>
            <a:off x="4364073" y="1945967"/>
            <a:ext cx="2101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Werbung Schweiz</a:t>
            </a:r>
          </a:p>
          <a:p>
            <a:r>
              <a:rPr lang="de-CH" sz="1000" dirty="0">
                <a:solidFill>
                  <a:srgbClr val="FF0000"/>
                </a:solidFill>
              </a:rPr>
              <a:t>6 </a:t>
            </a:r>
            <a:r>
              <a:rPr lang="de-CH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de-CH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de-CH" sz="1000" dirty="0">
                <a:solidFill>
                  <a:srgbClr val="FF0000"/>
                </a:solidFill>
              </a:rPr>
              <a:t> 10 CHF Mrd. (2035?)</a:t>
            </a:r>
          </a:p>
          <a:p>
            <a:r>
              <a:rPr lang="de-CH" sz="1000" dirty="0">
                <a:solidFill>
                  <a:srgbClr val="FF0000"/>
                </a:solidFill>
              </a:rPr>
              <a:t>Für Medieninhalte weg: Krise verschärft</a:t>
            </a:r>
          </a:p>
          <a:p>
            <a:r>
              <a:rPr lang="de-CH" sz="1000" dirty="0">
                <a:solidFill>
                  <a:srgbClr val="FF0000"/>
                </a:solidFill>
              </a:rPr>
              <a:t>Perpetuum Mobile im System Wirtschaft</a:t>
            </a:r>
          </a:p>
          <a:p>
            <a:r>
              <a:rPr lang="de-CH" sz="1000" dirty="0">
                <a:solidFill>
                  <a:srgbClr val="FF0000"/>
                </a:solidFill>
                <a:sym typeface="Wingdings" panose="05000000000000000000" pitchFamily="2" charset="2"/>
              </a:rPr>
              <a:t>Werbung, PR First: Ev. Info, Unterhalteng als Supplement. </a:t>
            </a:r>
            <a:r>
              <a:rPr lang="de-CH" sz="1000" b="1" i="1" dirty="0">
                <a:sym typeface="Wingdings" panose="05000000000000000000" pitchFamily="2" charset="2"/>
              </a:rPr>
              <a:t>Auflagen, Werberating ?</a:t>
            </a:r>
          </a:p>
          <a:p>
            <a:endParaRPr lang="de-CH" sz="1200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256611" y="3501603"/>
            <a:ext cx="2929768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Nutzerverhalten </a:t>
            </a:r>
            <a:r>
              <a:rPr lang="de-CH" sz="1600" b="1" dirty="0" err="1"/>
              <a:t>Prosumer</a:t>
            </a:r>
            <a:endParaRPr lang="de-CH" sz="1600" b="1" dirty="0"/>
          </a:p>
          <a:p>
            <a:r>
              <a:rPr lang="de-CH" sz="1000" dirty="0">
                <a:solidFill>
                  <a:srgbClr val="FF0000"/>
                </a:solidFill>
              </a:rPr>
              <a:t>Print, lineares Fernsehen, Radio weg.</a:t>
            </a:r>
            <a:r>
              <a:rPr lang="de-CH" sz="1000" b="1" i="1" u="sng" dirty="0"/>
              <a:t> </a:t>
            </a:r>
            <a:r>
              <a:rPr lang="de-CH" sz="1000" dirty="0">
                <a:solidFill>
                  <a:srgbClr val="FF0000"/>
                </a:solidFill>
              </a:rPr>
              <a:t>Newskonsum per </a:t>
            </a:r>
            <a:r>
              <a:rPr lang="de-CH" sz="1000" dirty="0" err="1">
                <a:solidFill>
                  <a:srgbClr val="FF0000"/>
                </a:solidFill>
              </a:rPr>
              <a:t>Pushmeldung</a:t>
            </a:r>
            <a:r>
              <a:rPr lang="de-CH" sz="1000" dirty="0">
                <a:solidFill>
                  <a:srgbClr val="FF0000"/>
                </a:solidFill>
              </a:rPr>
              <a:t>.</a:t>
            </a:r>
            <a:r>
              <a:rPr lang="de-CH" sz="1000" b="1" dirty="0"/>
              <a:t>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Zentrale Nutzung auf Plattformen</a:t>
            </a:r>
          </a:p>
          <a:p>
            <a:r>
              <a:rPr lang="de-CH" sz="1000" dirty="0">
                <a:solidFill>
                  <a:srgbClr val="FF0000"/>
                </a:solidFill>
              </a:rPr>
              <a:t>Medienbudget Private: ev. leicht steigend. Total: 5 bzw. 10 Mrd. CFH: Nutzung Konsummacht zentrale Frage</a:t>
            </a:r>
          </a:p>
          <a:p>
            <a:r>
              <a:rPr lang="de-CH" sz="1000" b="1" i="1" dirty="0"/>
              <a:t>Bewusstsein, Ethik, Medienkompetenz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536805" y="5158420"/>
            <a:ext cx="36742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err="1"/>
              <a:t>AudioVisuell</a:t>
            </a:r>
            <a:r>
              <a:rPr lang="de-CH" sz="1600" b="1" dirty="0"/>
              <a:t> (AV) Schweiz</a:t>
            </a:r>
          </a:p>
          <a:p>
            <a:r>
              <a:rPr lang="de-CH" sz="1000" dirty="0">
                <a:solidFill>
                  <a:srgbClr val="FF0000"/>
                </a:solidFill>
              </a:rPr>
              <a:t>TV Ausland 60%</a:t>
            </a:r>
            <a:r>
              <a:rPr lang="de-CH" sz="1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70%</a:t>
            </a:r>
            <a:endParaRPr lang="de-CH" sz="1000" dirty="0">
              <a:solidFill>
                <a:srgbClr val="FF0000"/>
              </a:solidFill>
            </a:endParaRPr>
          </a:p>
          <a:p>
            <a:r>
              <a:rPr lang="de-CH" sz="1000" dirty="0" err="1">
                <a:solidFill>
                  <a:srgbClr val="FF0000"/>
                </a:solidFill>
              </a:rPr>
              <a:t>You</a:t>
            </a:r>
            <a:r>
              <a:rPr lang="de-CH" sz="1000" dirty="0">
                <a:solidFill>
                  <a:srgbClr val="FF0000"/>
                </a:solidFill>
              </a:rPr>
              <a:t> </a:t>
            </a:r>
            <a:r>
              <a:rPr lang="de-CH" sz="1000" dirty="0" err="1">
                <a:solidFill>
                  <a:srgbClr val="FF0000"/>
                </a:solidFill>
              </a:rPr>
              <a:t>tube</a:t>
            </a:r>
            <a:r>
              <a:rPr lang="de-CH" sz="1000" dirty="0">
                <a:solidFill>
                  <a:srgbClr val="FF0000"/>
                </a:solidFill>
              </a:rPr>
              <a:t>, Netflix, nationale/regionale Anbieter etc. wächst weiter: 3-5% pro Jahr? Verdoppelung bis 2030? </a:t>
            </a:r>
          </a:p>
          <a:p>
            <a:r>
              <a:rPr lang="de-CH" sz="1000" b="1" i="1" dirty="0"/>
              <a:t>SRG </a:t>
            </a:r>
            <a:r>
              <a:rPr lang="de-CH" sz="1000" b="1" i="1" dirty="0">
                <a:sym typeface="Wingdings" panose="05000000000000000000" pitchFamily="2" charset="2"/>
              </a:rPr>
              <a:t> Swiss Media Plattform. Mehr Service Public. Content Produktion Dritte mit Marke/Verkauf. Werbung weg. </a:t>
            </a:r>
          </a:p>
          <a:p>
            <a:r>
              <a:rPr lang="de-CH" sz="1000" b="1" i="1" dirty="0">
                <a:sym typeface="Wingdings" panose="05000000000000000000" pitchFamily="2" charset="2"/>
              </a:rPr>
              <a:t>34 Regional AV: Ausbauen. Mehr Service Public.</a:t>
            </a:r>
          </a:p>
          <a:p>
            <a:r>
              <a:rPr lang="de-CH" sz="1000" b="1" i="1" dirty="0">
                <a:sym typeface="Wingdings" panose="05000000000000000000" pitchFamily="2" charset="2"/>
              </a:rPr>
              <a:t>Kooperationen regionale Serviceleistungen </a:t>
            </a:r>
          </a:p>
          <a:p>
            <a:endParaRPr lang="de-CH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32458" y="565972"/>
            <a:ext cx="334370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Service Public</a:t>
            </a:r>
          </a:p>
          <a:p>
            <a:r>
              <a:rPr lang="de-CH" sz="1000" b="1" i="1" dirty="0"/>
              <a:t>Klare Definitionen? Funktionen, Inhalte?</a:t>
            </a:r>
          </a:p>
          <a:p>
            <a:r>
              <a:rPr lang="de-CH" sz="1000" b="1" i="1" dirty="0"/>
              <a:t>Leistungsauftrag: 20 Jahre? SRG? </a:t>
            </a:r>
          </a:p>
          <a:p>
            <a:r>
              <a:rPr lang="de-CH" sz="1000" b="1" i="1" dirty="0"/>
              <a:t>Neue Leistungsträger: Technik, Produktion, Verteilung?</a:t>
            </a:r>
          </a:p>
          <a:p>
            <a:r>
              <a:rPr lang="de-CH" sz="1000" b="1" i="1" dirty="0"/>
              <a:t>300 Mio. CHF für Recherchejournalismus pro Jahr</a:t>
            </a:r>
          </a:p>
          <a:p>
            <a:r>
              <a:rPr lang="de-CH" sz="1000" b="1" i="1" dirty="0"/>
              <a:t>Gesellschaftsform: z.B. AG? Gewinn? </a:t>
            </a:r>
            <a:r>
              <a:rPr lang="de-CH" sz="1000" b="1" i="1" dirty="0" err="1"/>
              <a:t>Opt</a:t>
            </a:r>
            <a:r>
              <a:rPr lang="de-CH" sz="1000" b="1" i="1" dirty="0"/>
              <a:t>-in? Output?</a:t>
            </a:r>
          </a:p>
          <a:p>
            <a:r>
              <a:rPr lang="de-CH" sz="1000" b="1" i="1" dirty="0"/>
              <a:t>Start Up, Forschung, Ausbildung, Medienkompetenz.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8870" y="1943503"/>
            <a:ext cx="3218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Finanzierung Zahlungsbereitschaft</a:t>
            </a:r>
            <a:endParaRPr lang="de-CH" sz="1600" dirty="0"/>
          </a:p>
          <a:p>
            <a:r>
              <a:rPr lang="de-CH" sz="1000" dirty="0">
                <a:solidFill>
                  <a:srgbClr val="FF0000"/>
                </a:solidFill>
              </a:rPr>
              <a:t>Werbung weg: siehe links</a:t>
            </a:r>
          </a:p>
          <a:p>
            <a:r>
              <a:rPr lang="de-CH" sz="1000" dirty="0">
                <a:solidFill>
                  <a:srgbClr val="FF0000"/>
                </a:solidFill>
              </a:rPr>
              <a:t>Gebühren SRG: 365.- </a:t>
            </a:r>
            <a:r>
              <a:rPr lang="de-CH" sz="1000" dirty="0">
                <a:solidFill>
                  <a:srgbClr val="FF0000"/>
                </a:solidFill>
                <a:sym typeface="Wingdings" panose="05000000000000000000" pitchFamily="2" charset="2"/>
              </a:rPr>
              <a:t> 300.-  200.- CHF ? </a:t>
            </a:r>
            <a:r>
              <a:rPr lang="de-CH" sz="1000" b="1" i="1" dirty="0">
                <a:sym typeface="Wingdings" panose="05000000000000000000" pitchFamily="2" charset="2"/>
              </a:rPr>
              <a:t>Wahlfreiheit für bestimmte Leistungen?</a:t>
            </a:r>
          </a:p>
          <a:p>
            <a:r>
              <a:rPr lang="de-CH" sz="1000" dirty="0">
                <a:solidFill>
                  <a:srgbClr val="FF0000"/>
                </a:solidFill>
              </a:rPr>
              <a:t>Abo? Kundenbindung nimmt ab</a:t>
            </a:r>
          </a:p>
          <a:p>
            <a:r>
              <a:rPr lang="de-CH" sz="1000" dirty="0">
                <a:solidFill>
                  <a:srgbClr val="FF0000"/>
                </a:solidFill>
              </a:rPr>
              <a:t>Crowdfunding: Potential 50 bis100 Mio. CHF?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Stiftungen: 1% von 70 Mrd. CHF?</a:t>
            </a:r>
          </a:p>
          <a:p>
            <a:r>
              <a:rPr lang="de-CH" sz="1000" b="1" i="1" dirty="0"/>
              <a:t>Mediensteuer: Transaktionen, Unternehmen</a:t>
            </a:r>
          </a:p>
          <a:p>
            <a:r>
              <a:rPr lang="de-CH" sz="1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700086" y="1942583"/>
            <a:ext cx="172263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Qualitätskontrolle </a:t>
            </a:r>
            <a:r>
              <a:rPr lang="de-CH" sz="1000" dirty="0">
                <a:solidFill>
                  <a:srgbClr val="FF0000"/>
                </a:solidFill>
              </a:rPr>
              <a:t>Wissenschaft/Evaluation: +++ Medienkritik: --</a:t>
            </a:r>
          </a:p>
          <a:p>
            <a:r>
              <a:rPr lang="de-CH" sz="1000" b="1" dirty="0"/>
              <a:t>Rating: Agenturen</a:t>
            </a:r>
            <a:r>
              <a:rPr lang="de-CH" sz="1000" b="1" i="1" dirty="0"/>
              <a:t>/Plattformen </a:t>
            </a:r>
          </a:p>
          <a:p>
            <a:r>
              <a:rPr lang="de-CH" sz="1000" b="1" i="1" dirty="0"/>
              <a:t>Rating Nutzer: Like/Plattformen: Diskurs</a:t>
            </a:r>
            <a:endParaRPr lang="de-CH" sz="1000" dirty="0"/>
          </a:p>
        </p:txBody>
      </p:sp>
      <p:sp>
        <p:nvSpPr>
          <p:cNvPr id="26" name="Textfeld 25"/>
          <p:cNvSpPr txBox="1"/>
          <p:nvPr/>
        </p:nvSpPr>
        <p:spPr>
          <a:xfrm>
            <a:off x="6083389" y="5158420"/>
            <a:ext cx="312762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«Alternative Medien», </a:t>
            </a:r>
            <a:r>
              <a:rPr lang="de-CH" sz="1600" b="1" dirty="0" err="1"/>
              <a:t>StartUp</a:t>
            </a:r>
            <a:r>
              <a:rPr lang="de-CH" sz="1600" b="1" dirty="0"/>
              <a:t> CH</a:t>
            </a:r>
          </a:p>
          <a:p>
            <a:r>
              <a:rPr lang="de-CH" sz="1000" dirty="0">
                <a:solidFill>
                  <a:srgbClr val="FF0000"/>
                </a:solidFill>
              </a:rPr>
              <a:t>Paradeplatz, </a:t>
            </a:r>
            <a:r>
              <a:rPr lang="de-CH" sz="1000" dirty="0" err="1">
                <a:solidFill>
                  <a:srgbClr val="FF0000"/>
                </a:solidFill>
              </a:rPr>
              <a:t>Infosperber</a:t>
            </a:r>
            <a:r>
              <a:rPr lang="de-CH" sz="1000" dirty="0">
                <a:solidFill>
                  <a:srgbClr val="FF0000"/>
                </a:solidFill>
              </a:rPr>
              <a:t>, Journal 21, Nau, </a:t>
            </a:r>
            <a:r>
              <a:rPr lang="de-CH" sz="1000" dirty="0" err="1">
                <a:solidFill>
                  <a:srgbClr val="FF0000"/>
                </a:solidFill>
              </a:rPr>
              <a:t>Tsüri</a:t>
            </a:r>
            <a:r>
              <a:rPr lang="de-CH" sz="1000" dirty="0">
                <a:solidFill>
                  <a:srgbClr val="FF0000"/>
                </a:solidFill>
              </a:rPr>
              <a:t> , Republik, EWJ, Hochparterre etc.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Selbstausbeutung, Unbezahlte Arbeit/</a:t>
            </a:r>
            <a:r>
              <a:rPr lang="de-CH" sz="1000" dirty="0" err="1">
                <a:solidFill>
                  <a:srgbClr val="FF0000"/>
                </a:solidFill>
              </a:rPr>
              <a:t>Freizeitgesellschaft?Neuer</a:t>
            </a:r>
            <a:r>
              <a:rPr lang="de-CH" sz="1000" dirty="0">
                <a:solidFill>
                  <a:srgbClr val="FF0000"/>
                </a:solidFill>
              </a:rPr>
              <a:t> Verband, </a:t>
            </a:r>
          </a:p>
          <a:p>
            <a:r>
              <a:rPr lang="de-CH" sz="1000" b="1" i="1" dirty="0"/>
              <a:t>Kooperationen mit Spezialisierungen</a:t>
            </a:r>
          </a:p>
          <a:p>
            <a:r>
              <a:rPr lang="de-CH" sz="1000" b="1" i="1" dirty="0"/>
              <a:t>Medien Zivilgesellschaft: Bewusstes Rollenverständnis, gemeinsame Plattformen. </a:t>
            </a:r>
            <a:r>
              <a:rPr lang="de-CH" sz="1000" b="1" i="1" dirty="0" err="1"/>
              <a:t>Subv</a:t>
            </a:r>
            <a:r>
              <a:rPr lang="de-CH" sz="1000" b="1" i="1" dirty="0"/>
              <a:t>. 100Mio CHF ?</a:t>
            </a:r>
            <a:r>
              <a:rPr lang="de-CH" sz="1000" b="1" i="1" u="sng" dirty="0"/>
              <a:t> 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7837" y="1943503"/>
            <a:ext cx="2644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News-Produktion/Verteilung</a:t>
            </a:r>
          </a:p>
          <a:p>
            <a:r>
              <a:rPr lang="de-CH" sz="1000" dirty="0">
                <a:solidFill>
                  <a:srgbClr val="FF0000"/>
                </a:solidFill>
              </a:rPr>
              <a:t>Agenturen: USA, Reuters, dpa, sda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Internet, Intermediäre: Google, Facebook, </a:t>
            </a:r>
            <a:r>
              <a:rPr lang="de-CH" sz="1000" dirty="0" err="1">
                <a:solidFill>
                  <a:srgbClr val="FF0000"/>
                </a:solidFill>
              </a:rPr>
              <a:t>Whatsapp</a:t>
            </a:r>
            <a:r>
              <a:rPr lang="de-CH" sz="1000" dirty="0">
                <a:solidFill>
                  <a:srgbClr val="FF0000"/>
                </a:solidFill>
              </a:rPr>
              <a:t> etc.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Umsatz: 500 </a:t>
            </a:r>
            <a:r>
              <a:rPr lang="de-CH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de-CH" sz="1000" dirty="0">
                <a:solidFill>
                  <a:srgbClr val="FF0000"/>
                </a:solidFill>
              </a:rPr>
              <a:t>1500 Mrd./a 2035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Weltweit: Rasche Verbreitung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Tiefe Grenzkosten, Monopoldruck massiv.</a:t>
            </a:r>
          </a:p>
          <a:p>
            <a:r>
              <a:rPr lang="de-CH" sz="1000" b="1" i="1" dirty="0"/>
              <a:t>Monopol weg, Staat?, Regelung international, national?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664897" y="3797812"/>
            <a:ext cx="2192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-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973399" y="3498785"/>
            <a:ext cx="4448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/>
              <a:t>Rolle Journalisten - 5. Gewalt: Neue Medienwelt</a:t>
            </a:r>
          </a:p>
          <a:p>
            <a:r>
              <a:rPr lang="de-CH" sz="1000" dirty="0">
                <a:solidFill>
                  <a:srgbClr val="FF0000"/>
                </a:solidFill>
              </a:rPr>
              <a:t>Abbau </a:t>
            </a:r>
            <a:r>
              <a:rPr lang="de-CH" sz="1000" dirty="0" err="1">
                <a:solidFill>
                  <a:srgbClr val="FF0000"/>
                </a:solidFill>
              </a:rPr>
              <a:t>Journi</a:t>
            </a:r>
            <a:r>
              <a:rPr lang="de-CH" sz="1000" dirty="0">
                <a:solidFill>
                  <a:srgbClr val="FF0000"/>
                </a:solidFill>
              </a:rPr>
              <a:t> hält an : 2005 27’, 2018: 23’, 2030: Unter 20’ (?)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Konkurrenz: </a:t>
            </a:r>
            <a:r>
              <a:rPr lang="de-CH" sz="1000" dirty="0" err="1">
                <a:solidFill>
                  <a:srgbClr val="FF0000"/>
                </a:solidFill>
              </a:rPr>
              <a:t>Gatekeeperrolle</a:t>
            </a:r>
            <a:r>
              <a:rPr lang="de-CH" sz="1000" dirty="0">
                <a:solidFill>
                  <a:srgbClr val="FF0000"/>
                </a:solidFill>
              </a:rPr>
              <a:t> weg </a:t>
            </a:r>
          </a:p>
          <a:p>
            <a:r>
              <a:rPr lang="de-CH" sz="1000" dirty="0">
                <a:solidFill>
                  <a:srgbClr val="FF0000"/>
                </a:solidFill>
              </a:rPr>
              <a:t>Allrounder, Boulevard. Wenig Spezialisierung.</a:t>
            </a:r>
          </a:p>
          <a:p>
            <a:r>
              <a:rPr lang="de-CH" sz="1000" b="1" i="1" dirty="0"/>
              <a:t>500 Journalisten à 200’= 100 Mio. CHF:</a:t>
            </a:r>
            <a:r>
              <a:rPr lang="de-CH" sz="1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de-CH" sz="1000" b="1" i="1" dirty="0"/>
              <a:t>Internetjournalismus</a:t>
            </a:r>
          </a:p>
          <a:p>
            <a:r>
              <a:rPr lang="de-CH" sz="1000" dirty="0">
                <a:solidFill>
                  <a:srgbClr val="FF0000"/>
                </a:solidFill>
              </a:rPr>
              <a:t>Neue Akteure/Journalisten: </a:t>
            </a:r>
            <a:r>
              <a:rPr lang="de-CH" sz="1000" dirty="0" err="1">
                <a:solidFill>
                  <a:srgbClr val="FF0000"/>
                </a:solidFill>
              </a:rPr>
              <a:t>Bloggs</a:t>
            </a:r>
            <a:r>
              <a:rPr lang="de-CH" sz="1000" dirty="0">
                <a:solidFill>
                  <a:srgbClr val="FF0000"/>
                </a:solidFill>
              </a:rPr>
              <a:t>, Tweets, Plattformen etc. : Qualität!? Herrschaftsfreier Diskurs? </a:t>
            </a:r>
            <a:r>
              <a:rPr lang="de-CH" sz="1000" dirty="0" err="1">
                <a:solidFill>
                  <a:srgbClr val="FF0000"/>
                </a:solidFill>
              </a:rPr>
              <a:t>FakeNews</a:t>
            </a:r>
            <a:r>
              <a:rPr lang="de-CH" sz="1000" dirty="0">
                <a:solidFill>
                  <a:srgbClr val="FF0000"/>
                </a:solidFill>
              </a:rPr>
              <a:t>? </a:t>
            </a:r>
            <a:r>
              <a:rPr lang="de-CH" sz="1000" dirty="0" err="1">
                <a:solidFill>
                  <a:srgbClr val="FF0000"/>
                </a:solidFill>
              </a:rPr>
              <a:t>DarkNet</a:t>
            </a:r>
            <a:r>
              <a:rPr lang="de-CH" sz="1000" dirty="0">
                <a:solidFill>
                  <a:srgbClr val="FF0000"/>
                </a:solidFill>
              </a:rPr>
              <a:t>:</a:t>
            </a:r>
          </a:p>
          <a:p>
            <a:r>
              <a:rPr lang="de-CH" sz="1000" b="1" i="1" dirty="0"/>
              <a:t>Bewusstsein schaffen, Bildung, Qualitätssicherung, </a:t>
            </a:r>
            <a:r>
              <a:rPr lang="de-CH" sz="1000" b="1" i="1" dirty="0" err="1"/>
              <a:t>Labeling</a:t>
            </a:r>
            <a:r>
              <a:rPr lang="de-CH" sz="1000" b="1" i="1" dirty="0"/>
              <a:t>, Marke, Rating, Informationen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C26EB1E-E09C-4E85-B4CC-81485145AC96}"/>
              </a:ext>
            </a:extLst>
          </p:cNvPr>
          <p:cNvSpPr/>
          <p:nvPr/>
        </p:nvSpPr>
        <p:spPr>
          <a:xfrm>
            <a:off x="-45199" y="138118"/>
            <a:ext cx="9352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b="1" u="sng" dirty="0"/>
              <a:t>Medientransformation: Zentrale Elemente (Technik etc.), </a:t>
            </a:r>
            <a:r>
              <a:rPr lang="de-CH" sz="1600" b="1" u="sng" dirty="0">
                <a:solidFill>
                  <a:srgbClr val="FF0000"/>
                </a:solidFill>
              </a:rPr>
              <a:t>Trends (rot), </a:t>
            </a:r>
            <a:r>
              <a:rPr lang="de-CH" sz="1600" b="1" i="1" u="sng" dirty="0"/>
              <a:t>Steuerung, Massnahmen (fett, kursiv)</a:t>
            </a:r>
          </a:p>
        </p:txBody>
      </p:sp>
    </p:spTree>
    <p:extLst>
      <p:ext uri="{BB962C8B-B14F-4D97-AF65-F5344CB8AC3E}">
        <p14:creationId xmlns:p14="http://schemas.microsoft.com/office/powerpoint/2010/main" val="16535163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Bildschirmpräsentation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Michelle Klaey</dc:creator>
  <cp:lastModifiedBy>Ruedi</cp:lastModifiedBy>
  <cp:revision>67</cp:revision>
  <cp:lastPrinted>2018-03-02T15:18:15Z</cp:lastPrinted>
  <dcterms:created xsi:type="dcterms:W3CDTF">2018-02-23T12:34:40Z</dcterms:created>
  <dcterms:modified xsi:type="dcterms:W3CDTF">2018-04-20T16:32:15Z</dcterms:modified>
</cp:coreProperties>
</file>